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5" r:id="rId8"/>
    <p:sldId id="262" r:id="rId9"/>
    <p:sldId id="263" r:id="rId10"/>
    <p:sldId id="264"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5" d="100"/>
          <a:sy n="75" d="100"/>
        </p:scale>
        <p:origin x="974"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jpeg>
</file>

<file path=ppt/media/image3.png>
</file>

<file path=ppt/media/image4.jpe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3/29/2024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3/29/2024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3/29/2024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3/29/2024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C79D62-810B-2A32-5BB4-75696078119D}"/>
              </a:ext>
            </a:extLst>
          </p:cNvPr>
          <p:cNvSpPr>
            <a:spLocks noGrp="1"/>
          </p:cNvSpPr>
          <p:nvPr>
            <p:ph type="ctrTitle"/>
          </p:nvPr>
        </p:nvSpPr>
        <p:spPr>
          <a:xfrm>
            <a:off x="1283132" y="2071607"/>
            <a:ext cx="7846419" cy="797767"/>
          </a:xfrm>
        </p:spPr>
        <p:txBody>
          <a:bodyPr/>
          <a:lstStyle/>
          <a:p>
            <a:br>
              <a:rPr lang="en-US" sz="2800" dirty="0">
                <a:latin typeface="Algerian" panose="04020705040A02060702" pitchFamily="82" charset="0"/>
              </a:rPr>
            </a:br>
            <a:r>
              <a:rPr lang="en-US" sz="4000" dirty="0">
                <a:solidFill>
                  <a:schemeClr val="tx1">
                    <a:lumMod val="95000"/>
                    <a:lumOff val="5000"/>
                  </a:schemeClr>
                </a:solidFill>
                <a:latin typeface="Algerian" panose="04020705040A02060702" pitchFamily="82" charset="0"/>
              </a:rPr>
              <a:t>SCHOOL MANAGEMENT SYSTEM </a:t>
            </a:r>
          </a:p>
        </p:txBody>
      </p:sp>
      <p:sp>
        <p:nvSpPr>
          <p:cNvPr id="3" name="Subtitle 2">
            <a:extLst>
              <a:ext uri="{FF2B5EF4-FFF2-40B4-BE49-F238E27FC236}">
                <a16:creationId xmlns:a16="http://schemas.microsoft.com/office/drawing/2014/main" id="{261846DD-5C7C-18FF-4D00-0403408B1D3D}"/>
              </a:ext>
            </a:extLst>
          </p:cNvPr>
          <p:cNvSpPr>
            <a:spLocks noGrp="1"/>
          </p:cNvSpPr>
          <p:nvPr>
            <p:ph type="subTitle" idx="1"/>
          </p:nvPr>
        </p:nvSpPr>
        <p:spPr>
          <a:xfrm>
            <a:off x="1441752" y="3429000"/>
            <a:ext cx="7766936" cy="1096899"/>
          </a:xfrm>
        </p:spPr>
        <p:txBody>
          <a:bodyPr>
            <a:noAutofit/>
          </a:bodyPr>
          <a:lstStyle/>
          <a:p>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CSA0937-Programming in Java and Analysis</a:t>
            </a:r>
          </a:p>
          <a:p>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 TEAM:  </a:t>
            </a:r>
          </a:p>
          <a:p>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P Tejasree – 192110440 </a:t>
            </a:r>
          </a:p>
          <a:p>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SUPERVISOR: </a:t>
            </a:r>
          </a:p>
          <a:p>
            <a:r>
              <a:rPr lang="en-US" sz="2000" dirty="0">
                <a:solidFill>
                  <a:schemeClr val="tx1">
                    <a:lumMod val="95000"/>
                    <a:lumOff val="5000"/>
                  </a:schemeClr>
                </a:solidFill>
                <a:latin typeface="Times New Roman" panose="02020603050405020304" pitchFamily="18" charset="0"/>
                <a:cs typeface="Times New Roman" panose="02020603050405020304" pitchFamily="18" charset="0"/>
              </a:rPr>
              <a:t>DR M Buvanesvari</a:t>
            </a:r>
          </a:p>
        </p:txBody>
      </p:sp>
      <p:sp>
        <p:nvSpPr>
          <p:cNvPr id="5" name="TextBox 4">
            <a:extLst>
              <a:ext uri="{FF2B5EF4-FFF2-40B4-BE49-F238E27FC236}">
                <a16:creationId xmlns:a16="http://schemas.microsoft.com/office/drawing/2014/main" id="{D69318DD-5037-622C-5187-0CF92E9471F6}"/>
              </a:ext>
            </a:extLst>
          </p:cNvPr>
          <p:cNvSpPr txBox="1"/>
          <p:nvPr/>
        </p:nvSpPr>
        <p:spPr>
          <a:xfrm>
            <a:off x="1124511" y="1473527"/>
            <a:ext cx="6102220" cy="523220"/>
          </a:xfrm>
          <a:prstGeom prst="rect">
            <a:avLst/>
          </a:prstGeom>
          <a:noFill/>
        </p:spPr>
        <p:txBody>
          <a:bodyPr wrap="square">
            <a:spAutoFit/>
          </a:bodyPr>
          <a:lstStyle/>
          <a:p>
            <a:r>
              <a:rPr lang="en-US" sz="2800" dirty="0">
                <a:latin typeface="Times New Roman" panose="02020603050405020304" pitchFamily="18" charset="0"/>
                <a:cs typeface="Times New Roman" panose="02020603050405020304" pitchFamily="18" charset="0"/>
              </a:rPr>
              <a:t>Capstone project: </a:t>
            </a:r>
          </a:p>
        </p:txBody>
      </p:sp>
      <p:pic>
        <p:nvPicPr>
          <p:cNvPr id="1028" name="Picture 4">
            <a:extLst>
              <a:ext uri="{FF2B5EF4-FFF2-40B4-BE49-F238E27FC236}">
                <a16:creationId xmlns:a16="http://schemas.microsoft.com/office/drawing/2014/main" id="{6FD32693-F32D-E745-9213-FF58625B4C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383" y="3186617"/>
            <a:ext cx="3309322" cy="26785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96907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7BE89-DF10-00E4-4DCD-78F1F8D5BF47}"/>
              </a:ext>
            </a:extLst>
          </p:cNvPr>
          <p:cNvSpPr>
            <a:spLocks noGrp="1"/>
          </p:cNvSpPr>
          <p:nvPr>
            <p:ph type="title"/>
          </p:nvPr>
        </p:nvSpPr>
        <p:spPr>
          <a:xfrm>
            <a:off x="779970" y="956597"/>
            <a:ext cx="8596668" cy="808653"/>
          </a:xfrm>
        </p:spPr>
        <p:txBody>
          <a:bodyPr/>
          <a:lstStyle/>
          <a:p>
            <a:r>
              <a:rPr lang="en-US" sz="3600" b="1" dirty="0">
                <a:solidFill>
                  <a:schemeClr val="tx1">
                    <a:lumMod val="95000"/>
                    <a:lumOff val="5000"/>
                  </a:schemeClr>
                </a:solidFill>
                <a:latin typeface="Times New Roman" panose="02020603050405020304" pitchFamily="18" charset="0"/>
                <a:cs typeface="Times New Roman" panose="02020603050405020304" pitchFamily="18" charset="0"/>
              </a:rPr>
              <a:t>RESULT:</a:t>
            </a:r>
            <a:endParaRPr lang="en-US" b="1" dirty="0">
              <a:solidFill>
                <a:schemeClr val="tx1">
                  <a:lumMod val="95000"/>
                  <a:lumOff val="5000"/>
                </a:schemeClr>
              </a:solidFill>
            </a:endParaRPr>
          </a:p>
        </p:txBody>
      </p:sp>
      <p:sp>
        <p:nvSpPr>
          <p:cNvPr id="3" name="Content Placeholder 2">
            <a:extLst>
              <a:ext uri="{FF2B5EF4-FFF2-40B4-BE49-F238E27FC236}">
                <a16:creationId xmlns:a16="http://schemas.microsoft.com/office/drawing/2014/main" id="{DAD3A27F-653B-CA31-2D67-DD8CED707F55}"/>
              </a:ext>
            </a:extLst>
          </p:cNvPr>
          <p:cNvSpPr>
            <a:spLocks noGrp="1"/>
          </p:cNvSpPr>
          <p:nvPr>
            <p:ph idx="1"/>
          </p:nvPr>
        </p:nvSpPr>
        <p:spPr>
          <a:xfrm>
            <a:off x="677334" y="2062065"/>
            <a:ext cx="8596668" cy="3913981"/>
          </a:xfrm>
        </p:spPr>
        <p:txBody>
          <a:bodyPr/>
          <a:lstStyle/>
          <a:p>
            <a:pPr algn="just">
              <a:lnSpc>
                <a:spcPct val="150000"/>
              </a:lnSpc>
            </a:pPr>
            <a:r>
              <a:rPr lang="en-US" sz="1600" dirty="0">
                <a:solidFill>
                  <a:srgbClr val="0D0D0D"/>
                </a:solidFill>
                <a:effectLst/>
                <a:latin typeface="Times New Roman" panose="02020603050405020304" pitchFamily="18" charset="0"/>
                <a:ea typeface="Times New Roman" panose="02020603050405020304" pitchFamily="18" charset="0"/>
              </a:rPr>
              <a:t>The result of a capstone project on a school management system would typically be a functional, well-documented software solution that meets the specified requirements and demonstrates the student's skills and knowledge in software development, project management, and problem-solving.</a:t>
            </a:r>
            <a:r>
              <a:rPr lang="en-US" sz="1600" dirty="0">
                <a:effectLst/>
                <a:latin typeface="Times New Roman" panose="02020603050405020304" pitchFamily="18" charset="0"/>
                <a:ea typeface="Times New Roman" panose="02020603050405020304" pitchFamily="18" charset="0"/>
              </a:rPr>
              <a:t> The term "Capstone System" can refer to various things depending on the context. It could be a specific software platform, a project management methodology, or an educational program, among other things.</a:t>
            </a:r>
          </a:p>
          <a:p>
            <a:endParaRPr lang="en-US" dirty="0"/>
          </a:p>
        </p:txBody>
      </p:sp>
    </p:spTree>
    <p:extLst>
      <p:ext uri="{BB962C8B-B14F-4D97-AF65-F5344CB8AC3E}">
        <p14:creationId xmlns:p14="http://schemas.microsoft.com/office/powerpoint/2010/main" val="13703003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4B31CB2-EF28-B79A-BBDC-01A659128D6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793496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31C2A-BE7F-6FED-FBA7-24E2C9B807C0}"/>
              </a:ext>
            </a:extLst>
          </p:cNvPr>
          <p:cNvSpPr>
            <a:spLocks noGrp="1"/>
          </p:cNvSpPr>
          <p:nvPr>
            <p:ph type="title"/>
          </p:nvPr>
        </p:nvSpPr>
        <p:spPr>
          <a:xfrm>
            <a:off x="1097213" y="917509"/>
            <a:ext cx="6376608" cy="729897"/>
          </a:xfrm>
        </p:spPr>
        <p:txBody>
          <a:bodyPr>
            <a:normAutofit/>
          </a:bodyPr>
          <a:lstStyle/>
          <a:p>
            <a:r>
              <a:rPr lang="en-US" sz="3200" b="1" dirty="0">
                <a:solidFill>
                  <a:schemeClr val="tx1">
                    <a:lumMod val="95000"/>
                    <a:lumOff val="5000"/>
                  </a:schemeClr>
                </a:solidFill>
                <a:latin typeface="Times New Roman" panose="02020603050405020304" pitchFamily="18" charset="0"/>
                <a:cs typeface="Times New Roman" panose="02020603050405020304" pitchFamily="18" charset="0"/>
              </a:rPr>
              <a:t>OBJECTIVE:</a:t>
            </a:r>
          </a:p>
        </p:txBody>
      </p:sp>
      <p:sp>
        <p:nvSpPr>
          <p:cNvPr id="3" name="Content Placeholder 2">
            <a:extLst>
              <a:ext uri="{FF2B5EF4-FFF2-40B4-BE49-F238E27FC236}">
                <a16:creationId xmlns:a16="http://schemas.microsoft.com/office/drawing/2014/main" id="{06E27FFD-5B6D-0EB1-6C6D-A0C5AB503234}"/>
              </a:ext>
            </a:extLst>
          </p:cNvPr>
          <p:cNvSpPr>
            <a:spLocks noGrp="1"/>
          </p:cNvSpPr>
          <p:nvPr>
            <p:ph idx="1"/>
          </p:nvPr>
        </p:nvSpPr>
        <p:spPr>
          <a:xfrm>
            <a:off x="5212012" y="1647406"/>
            <a:ext cx="4351866" cy="3880773"/>
          </a:xfrm>
        </p:spPr>
        <p:txBody>
          <a:bodyPr>
            <a:noAutofit/>
          </a:bodyPr>
          <a:lstStyle/>
          <a:p>
            <a:pPr marL="0" indent="0" algn="just">
              <a:lnSpc>
                <a:spcPct val="160000"/>
              </a:lnSpc>
              <a:buNone/>
            </a:pPr>
            <a:r>
              <a:rPr lang="en-US" dirty="0">
                <a:effectLst/>
                <a:latin typeface="Times New Roman" panose="02020603050405020304" pitchFamily="18" charset="0"/>
                <a:ea typeface="Calibri" panose="020F0502020204030204" pitchFamily="34" charset="0"/>
                <a:cs typeface="Times New Roman" panose="02020603050405020304" pitchFamily="18" charset="0"/>
              </a:rPr>
              <a:t>The goal of a school management system is to improve and expedite the operational, academic, and administrative procedures in educational establishments. Its main goal is to increase productivity through the digitization and automation of processes like resource management, schedule scheduling, grade recording, attendance tracking, and student enrolment.</a:t>
            </a:r>
            <a:endParaRPr lang="en-US"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E7FF1063-F6B9-C52C-217F-55B5E8C068A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9497" y="1800807"/>
            <a:ext cx="4000111" cy="40001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88951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245CE-E5A6-9C1B-9984-3094C84788FD}"/>
              </a:ext>
            </a:extLst>
          </p:cNvPr>
          <p:cNvSpPr>
            <a:spLocks noGrp="1"/>
          </p:cNvSpPr>
          <p:nvPr>
            <p:ph type="title"/>
          </p:nvPr>
        </p:nvSpPr>
        <p:spPr>
          <a:xfrm>
            <a:off x="938591" y="908180"/>
            <a:ext cx="4062617" cy="659363"/>
          </a:xfrm>
        </p:spPr>
        <p:txBody>
          <a:bodyPr>
            <a:normAutofit fontScale="90000"/>
          </a:bodyPr>
          <a:lstStyle/>
          <a:p>
            <a:r>
              <a:rPr lang="en-US" sz="3600" b="1" i="0" u="none" strike="noStrike" dirty="0">
                <a:solidFill>
                  <a:schemeClr val="tx1">
                    <a:lumMod val="95000"/>
                    <a:lumOff val="5000"/>
                  </a:schemeClr>
                </a:solidFill>
                <a:effectLst/>
                <a:latin typeface="Times New Roman" panose="02020603050405020304" pitchFamily="18" charset="0"/>
                <a:cs typeface="Times New Roman" panose="02020603050405020304" pitchFamily="18" charset="0"/>
              </a:rPr>
              <a:t>INTRODUCTION:</a:t>
            </a:r>
            <a:br>
              <a:rPr lang="en-US" sz="3600" b="1" dirty="0">
                <a:solidFill>
                  <a:schemeClr val="tx1"/>
                </a:solidFill>
                <a:effectLst/>
                <a:latin typeface="Times New Roman" panose="02020603050405020304" pitchFamily="18"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248FC33B-9816-5D0C-02D7-F4DC4035117C}"/>
              </a:ext>
            </a:extLst>
          </p:cNvPr>
          <p:cNvSpPr>
            <a:spLocks noGrp="1"/>
          </p:cNvSpPr>
          <p:nvPr>
            <p:ph sz="half" idx="1"/>
          </p:nvPr>
        </p:nvSpPr>
        <p:spPr/>
        <p:txBody>
          <a:bodyPr>
            <a:normAutofit fontScale="85000" lnSpcReduction="10000"/>
          </a:bodyPr>
          <a:lstStyle/>
          <a:p>
            <a:pPr algn="just">
              <a:lnSpc>
                <a:spcPct val="150000"/>
              </a:lnSpc>
            </a:pP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Efficient student registration and class administration procedures are made possible by a complete school management system, which also guarantees precise tracking of attendance and academic </a:t>
            </a:r>
            <a:r>
              <a:rPr lang="en-US" sz="1900" dirty="0" err="1">
                <a:effectLst/>
                <a:latin typeface="Times New Roman" panose="02020603050405020304" pitchFamily="18" charset="0"/>
                <a:ea typeface="Calibri" panose="020F0502020204030204" pitchFamily="34" charset="0"/>
                <a:cs typeface="Times New Roman" panose="02020603050405020304" pitchFamily="18" charset="0"/>
              </a:rPr>
              <a:t>records.The</a:t>
            </a:r>
            <a:r>
              <a:rPr lang="en-US" sz="1900" dirty="0">
                <a:effectLst/>
                <a:latin typeface="Times New Roman" panose="02020603050405020304" pitchFamily="18" charset="0"/>
                <a:ea typeface="Calibri" panose="020F0502020204030204" pitchFamily="34" charset="0"/>
                <a:cs typeface="Times New Roman" panose="02020603050405020304" pitchFamily="18" charset="0"/>
              </a:rPr>
              <a:t> class management feature of the system enables administrators to place students in particular classes according to their grade level, course prerequisites, and availability after they have enrolled.</a:t>
            </a:r>
          </a:p>
          <a:p>
            <a:pPr algn="just"/>
            <a:endParaRPr lang="en-US" dirty="0"/>
          </a:p>
        </p:txBody>
      </p:sp>
      <p:sp>
        <p:nvSpPr>
          <p:cNvPr id="14" name="AutoShape 20">
            <a:extLst>
              <a:ext uri="{FF2B5EF4-FFF2-40B4-BE49-F238E27FC236}">
                <a16:creationId xmlns:a16="http://schemas.microsoft.com/office/drawing/2014/main" id="{30342FD3-0E05-3CFD-DD52-DDC36421A11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6" name="Picture 15">
            <a:extLst>
              <a:ext uri="{FF2B5EF4-FFF2-40B4-BE49-F238E27FC236}">
                <a16:creationId xmlns:a16="http://schemas.microsoft.com/office/drawing/2014/main" id="{DB5081DF-737B-35B3-F9E7-5970488E8F6F}"/>
              </a:ext>
            </a:extLst>
          </p:cNvPr>
          <p:cNvPicPr>
            <a:picLocks noChangeAspect="1"/>
          </p:cNvPicPr>
          <p:nvPr/>
        </p:nvPicPr>
        <p:blipFill>
          <a:blip r:embed="rId2"/>
          <a:stretch>
            <a:fillRect/>
          </a:stretch>
        </p:blipFill>
        <p:spPr>
          <a:xfrm>
            <a:off x="5452187" y="1609531"/>
            <a:ext cx="3981061" cy="3638938"/>
          </a:xfrm>
          <a:prstGeom prst="rect">
            <a:avLst/>
          </a:prstGeom>
        </p:spPr>
      </p:pic>
    </p:spTree>
    <p:extLst>
      <p:ext uri="{BB962C8B-B14F-4D97-AF65-F5344CB8AC3E}">
        <p14:creationId xmlns:p14="http://schemas.microsoft.com/office/powerpoint/2010/main" val="2371853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47AE3E-33BE-CB80-EC35-A9E1FE36387E}"/>
              </a:ext>
            </a:extLst>
          </p:cNvPr>
          <p:cNvSpPr>
            <a:spLocks noGrp="1"/>
          </p:cNvSpPr>
          <p:nvPr>
            <p:ph idx="1"/>
          </p:nvPr>
        </p:nvSpPr>
        <p:spPr>
          <a:xfrm>
            <a:off x="593359" y="942392"/>
            <a:ext cx="5247605" cy="5122506"/>
          </a:xfrm>
        </p:spPr>
        <p:txBody>
          <a:bodyPr>
            <a:normAutofit lnSpcReduction="10000"/>
          </a:bodyPr>
          <a:lstStyle/>
          <a:p>
            <a:pPr algn="just">
              <a:lnSpc>
                <a:spcPct val="150000"/>
              </a:lnSpc>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By offering user-friendly interfaces for class selection and enrollment, the system expedites this procedure and guarantees that students are enrolled in courses that will best support their academic progress and aspirations.The system has strong attendance monitoring features in addition to class management to keep an eye on student participation and attendance. Teachers can use digital interfaces to record student attendance in real-time through the system's attendance module, doing away with the requirement for paper attendance forms and lowering the possibility of mistakes or inconsistencies. After that, administrators have access to attendance data and can create reports to spot trends, patterns, and areas where student engagement and attendance need to be improved.</a:t>
            </a:r>
            <a:endParaRPr lang="en-US" sz="1600" dirty="0">
              <a:latin typeface="Times New Roman" panose="02020603050405020304" pitchFamily="18" charset="0"/>
              <a:cs typeface="Times New Roman" panose="02020603050405020304" pitchFamily="18" charset="0"/>
            </a:endParaRPr>
          </a:p>
        </p:txBody>
      </p:sp>
      <p:pic>
        <p:nvPicPr>
          <p:cNvPr id="4100" name="Picture 4">
            <a:extLst>
              <a:ext uri="{FF2B5EF4-FFF2-40B4-BE49-F238E27FC236}">
                <a16:creationId xmlns:a16="http://schemas.microsoft.com/office/drawing/2014/main" id="{D4272214-0831-AA6B-074D-78D98CC814C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6690" y="1651519"/>
            <a:ext cx="3415004" cy="34150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0600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F0D83-0EE7-C666-3420-886628326E3C}"/>
              </a:ext>
            </a:extLst>
          </p:cNvPr>
          <p:cNvSpPr>
            <a:spLocks noGrp="1"/>
          </p:cNvSpPr>
          <p:nvPr>
            <p:ph type="title"/>
          </p:nvPr>
        </p:nvSpPr>
        <p:spPr>
          <a:xfrm>
            <a:off x="677334" y="609600"/>
            <a:ext cx="8596668" cy="715347"/>
          </a:xfrm>
        </p:spPr>
        <p:txBody>
          <a:bodyPr>
            <a:normAutofit fontScale="90000"/>
          </a:bodyPr>
          <a:lstStyle/>
          <a:p>
            <a:r>
              <a:rPr lang="en-US" sz="3600" b="1" i="0" u="none" strike="noStrike" dirty="0">
                <a:solidFill>
                  <a:schemeClr val="tx1">
                    <a:lumMod val="95000"/>
                    <a:lumOff val="5000"/>
                  </a:schemeClr>
                </a:solidFill>
                <a:effectLst/>
                <a:latin typeface="Times New Roman" panose="02020603050405020304" pitchFamily="18" charset="0"/>
                <a:cs typeface="Times New Roman" panose="02020603050405020304" pitchFamily="18" charset="0"/>
              </a:rPr>
              <a:t>LITERATURE SURVEY:</a:t>
            </a:r>
            <a:br>
              <a:rPr lang="en-US" sz="3600" b="0" dirty="0">
                <a:solidFill>
                  <a:schemeClr val="tx1">
                    <a:lumMod val="95000"/>
                    <a:lumOff val="5000"/>
                  </a:schemeClr>
                </a:solidFill>
                <a:effectLst/>
                <a:latin typeface="Times New Roman" panose="02020603050405020304" pitchFamily="18" charset="0"/>
                <a:cs typeface="Times New Roman" panose="02020603050405020304" pitchFamily="18" charset="0"/>
              </a:rPr>
            </a:br>
            <a:br>
              <a:rPr lang="en-US" dirty="0">
                <a:solidFill>
                  <a:schemeClr val="tx1">
                    <a:lumMod val="95000"/>
                    <a:lumOff val="5000"/>
                  </a:schemeClr>
                </a:solidFill>
              </a:rPr>
            </a:br>
            <a:endParaRPr lang="en-US" dirty="0">
              <a:solidFill>
                <a:schemeClr val="tx1">
                  <a:lumMod val="95000"/>
                  <a:lumOff val="5000"/>
                </a:schemeClr>
              </a:solidFill>
            </a:endParaRPr>
          </a:p>
        </p:txBody>
      </p:sp>
      <p:sp>
        <p:nvSpPr>
          <p:cNvPr id="3" name="Content Placeholder 2">
            <a:extLst>
              <a:ext uri="{FF2B5EF4-FFF2-40B4-BE49-F238E27FC236}">
                <a16:creationId xmlns:a16="http://schemas.microsoft.com/office/drawing/2014/main" id="{FCE00F3B-6FA9-F90C-2293-BFAF844CC286}"/>
              </a:ext>
            </a:extLst>
          </p:cNvPr>
          <p:cNvSpPr>
            <a:spLocks noGrp="1"/>
          </p:cNvSpPr>
          <p:nvPr>
            <p:ph idx="1"/>
          </p:nvPr>
        </p:nvSpPr>
        <p:spPr>
          <a:xfrm>
            <a:off x="677334" y="1324947"/>
            <a:ext cx="8830560" cy="4721290"/>
          </a:xfrm>
        </p:spPr>
        <p:txBody>
          <a:bodyPr>
            <a:noAutofit/>
          </a:bodyPr>
          <a:lstStyle/>
          <a:p>
            <a:pPr marR="0" lvl="0" algn="just">
              <a:lnSpc>
                <a:spcPct val="160000"/>
              </a:lnSpc>
              <a:spcBef>
                <a:spcPts val="0"/>
              </a:spcBef>
              <a:spcAft>
                <a:spcPts val="0"/>
              </a:spcAft>
              <a:buFont typeface="Wingdings" panose="05000000000000000000" pitchFamily="2" charset="2"/>
              <a:buChar char="v"/>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"Academic journals And papers Design and implementation of school management system" by Adebesin, F. and Ogunlade, O. This paper proposes a system that uses Student management system to automate attendance management. It discusses the implementation details and evaluates the system's performance.</a:t>
            </a:r>
          </a:p>
          <a:p>
            <a:pPr marL="400050" marR="0" indent="-285750" algn="just">
              <a:lnSpc>
                <a:spcPct val="160000"/>
              </a:lnSpc>
              <a:spcBef>
                <a:spcPts val="0"/>
              </a:spcBef>
              <a:spcAft>
                <a:spcPts val="0"/>
              </a:spcAft>
              <a:buFont typeface="Wingdings" panose="05000000000000000000" pitchFamily="2" charset="2"/>
              <a:buChar char="v"/>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 Review on School Management System and Its Prospects in Bangladesh" by Md. Mahabub Alam and Md. Mahabubul Alam. This paper presents an RFID-based attendance management system. It explores the use of RFID technology to track students' attendance and discusses the advantages and challenges of this approach.</a:t>
            </a:r>
          </a:p>
          <a:p>
            <a:pPr marL="400050" indent="-285750" algn="just">
              <a:lnSpc>
                <a:spcPct val="160000"/>
              </a:lnSpc>
              <a:spcBef>
                <a:spcPts val="0"/>
              </a:spcBef>
              <a:buFont typeface="Wingdings" panose="05000000000000000000" pitchFamily="2" charset="2"/>
              <a:buChar char="v"/>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"An Analysis of the School Management Systems for School Development" by </a:t>
            </a:r>
            <a:r>
              <a:rPr lang="en-US" sz="1600" dirty="0" err="1">
                <a:effectLst/>
                <a:latin typeface="Times New Roman" panose="02020603050405020304" pitchFamily="18" charset="0"/>
                <a:ea typeface="Calibri" panose="020F0502020204030204" pitchFamily="34" charset="0"/>
                <a:cs typeface="Times New Roman" panose="02020603050405020304" pitchFamily="18" charset="0"/>
              </a:rPr>
              <a:t>Olaniyi</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S. </a:t>
            </a:r>
            <a:r>
              <a:rPr lang="en-US" sz="1600" dirty="0" err="1">
                <a:effectLst/>
                <a:latin typeface="Times New Roman" panose="02020603050405020304" pitchFamily="18" charset="0"/>
                <a:ea typeface="Calibri" panose="020F0502020204030204" pitchFamily="34" charset="0"/>
                <a:cs typeface="Times New Roman" panose="02020603050405020304" pitchFamily="18" charset="0"/>
              </a:rPr>
              <a:t>O.Access</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to academic databases or libraries, you might want to search using the author's name or a similar title to see if the paper is available. Alternatively, if you have more information about the paper or its content.</a:t>
            </a:r>
          </a:p>
          <a:p>
            <a:pPr marL="400050" marR="0" indent="-285750" algn="just">
              <a:lnSpc>
                <a:spcPct val="160000"/>
              </a:lnSpc>
              <a:spcBef>
                <a:spcPts val="0"/>
              </a:spcBef>
              <a:spcAft>
                <a:spcPts val="0"/>
              </a:spcAft>
              <a:buFont typeface="Wingdings" panose="05000000000000000000" pitchFamily="2" charset="2"/>
              <a:buChar char="v"/>
            </a:pPr>
            <a:endParaRPr lang="en-US"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 marR="0" indent="0" algn="just">
              <a:lnSpc>
                <a:spcPct val="160000"/>
              </a:lnSpc>
              <a:spcBef>
                <a:spcPts val="0"/>
              </a:spcBef>
              <a:spcAft>
                <a:spcPts val="0"/>
              </a:spcAft>
              <a:buNone/>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4128072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E74206-8179-9307-8248-8B5DE35902FF}"/>
              </a:ext>
            </a:extLst>
          </p:cNvPr>
          <p:cNvSpPr>
            <a:spLocks noGrp="1"/>
          </p:cNvSpPr>
          <p:nvPr>
            <p:ph idx="1"/>
          </p:nvPr>
        </p:nvSpPr>
        <p:spPr>
          <a:xfrm>
            <a:off x="677334" y="690465"/>
            <a:ext cx="8596668" cy="5831633"/>
          </a:xfrm>
        </p:spPr>
        <p:txBody>
          <a:bodyPr>
            <a:noAutofit/>
          </a:bodyPr>
          <a:lstStyle/>
          <a:p>
            <a:pPr algn="just">
              <a:lnSpc>
                <a:spcPct val="170000"/>
              </a:lnSpc>
              <a:spcBef>
                <a:spcPts val="0"/>
              </a:spcBef>
              <a:buFont typeface="Wingdings" panose="05000000000000000000" pitchFamily="2" charset="2"/>
              <a:buChar char="q"/>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"Information Systems for School Management: The Fusing of Computing and Collaboration Technologies" by Anthony Owen. This paper introduces a smartphone-based attendance system that utilizes QR code technology. It discusses the design and implementation of the system and evaluates its effectiveness in managing attendance.</a:t>
            </a:r>
          </a:p>
          <a:p>
            <a:pPr marR="0" lvl="0" algn="just">
              <a:lnSpc>
                <a:spcPct val="170000"/>
              </a:lnSpc>
              <a:spcBef>
                <a:spcPts val="0"/>
              </a:spcBef>
              <a:spcAft>
                <a:spcPts val="0"/>
              </a:spcAft>
              <a:buFont typeface="Wingdings" panose="05000000000000000000" pitchFamily="2" charset="2"/>
              <a:buChar char="q"/>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"School Management Systems: Review and Implications for Educational Managers" by </a:t>
            </a:r>
            <a:r>
              <a:rPr lang="en-US" sz="1600" dirty="0" err="1">
                <a:effectLst/>
                <a:latin typeface="Times New Roman" panose="02020603050405020304" pitchFamily="18" charset="0"/>
                <a:ea typeface="Calibri" panose="020F0502020204030204" pitchFamily="34" charset="0"/>
                <a:cs typeface="Times New Roman" panose="02020603050405020304" pitchFamily="18" charset="0"/>
              </a:rPr>
              <a:t>Hikmat</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Ullah Khan and Bashir Ahmad. This paper provides an overview of school management systems, their features, and their implications for educational managers. It discusses the role of technology in improving school administration and highlights the importance of selecting the right system to meet the needs of educational institutions.</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R="0" lvl="0" algn="just">
              <a:lnSpc>
                <a:spcPct val="170000"/>
              </a:lnSpc>
              <a:spcBef>
                <a:spcPts val="0"/>
              </a:spcBef>
              <a:spcAft>
                <a:spcPts val="0"/>
              </a:spcAft>
              <a:buFont typeface="Wingdings" panose="05000000000000000000" pitchFamily="2" charset="2"/>
              <a:buChar char="q"/>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"School Management Information Systems in Developing Countries" by Anthonia </a:t>
            </a:r>
            <a:r>
              <a:rPr lang="en-US" sz="1600" dirty="0" err="1">
                <a:effectLst/>
                <a:latin typeface="Times New Roman" panose="02020603050405020304" pitchFamily="18" charset="0"/>
                <a:ea typeface="Calibri" panose="020F0502020204030204" pitchFamily="34" charset="0"/>
                <a:cs typeface="Times New Roman" panose="02020603050405020304" pitchFamily="18" charset="0"/>
              </a:rPr>
              <a:t>Adenike</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err="1">
                <a:effectLst/>
                <a:latin typeface="Times New Roman" panose="02020603050405020304" pitchFamily="18" charset="0"/>
                <a:ea typeface="Calibri" panose="020F0502020204030204" pitchFamily="34" charset="0"/>
                <a:cs typeface="Times New Roman" panose="02020603050405020304" pitchFamily="18" charset="0"/>
              </a:rPr>
              <a:t>Adeniji</a:t>
            </a:r>
            <a:r>
              <a:rPr lang="en-US" sz="1600" dirty="0">
                <a:latin typeface="Times New Roman" panose="02020603050405020304" pitchFamily="18" charset="0"/>
                <a:ea typeface="Calibri" panose="020F0502020204030204" pitchFamily="34" charset="0"/>
                <a:cs typeface="Times New Roman" panose="02020603050405020304" pitchFamily="18" charset="0"/>
              </a:rPr>
              <a:t>. </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This paper explores the challenges and benefits of implementing school management information systems (MIS) in developing countries. It discusses the impact of MIS on improving data management, decision-making, and overall school performance.</a:t>
            </a:r>
          </a:p>
          <a:p>
            <a:pPr marL="114300" marR="0" indent="0" algn="just">
              <a:lnSpc>
                <a:spcPct val="170000"/>
              </a:lnSpc>
              <a:spcBef>
                <a:spcPts val="0"/>
              </a:spcBef>
              <a:spcAft>
                <a:spcPts val="0"/>
              </a:spcAft>
              <a:buNone/>
            </a:pP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a:t>
            </a:r>
          </a:p>
          <a:p>
            <a:endParaRPr lang="en-US" sz="1600" dirty="0"/>
          </a:p>
        </p:txBody>
      </p:sp>
    </p:spTree>
    <p:extLst>
      <p:ext uri="{BB962C8B-B14F-4D97-AF65-F5344CB8AC3E}">
        <p14:creationId xmlns:p14="http://schemas.microsoft.com/office/powerpoint/2010/main" val="1758514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DA466C55-A2E3-74BD-CE87-DF7E7420F24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03572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CFB83-42C6-EA81-B304-511DEFBA351B}"/>
              </a:ext>
            </a:extLst>
          </p:cNvPr>
          <p:cNvSpPr>
            <a:spLocks noGrp="1"/>
          </p:cNvSpPr>
          <p:nvPr>
            <p:ph type="title"/>
          </p:nvPr>
        </p:nvSpPr>
        <p:spPr>
          <a:xfrm>
            <a:off x="770641" y="908180"/>
            <a:ext cx="8596668" cy="734008"/>
          </a:xfrm>
        </p:spPr>
        <p:txBody>
          <a:bodyPr>
            <a:normAutofit fontScale="90000"/>
          </a:bodyPr>
          <a:lstStyle/>
          <a:p>
            <a:r>
              <a:rPr lang="en-US" sz="3600" b="1" i="0" u="none" strike="noStrike" dirty="0">
                <a:solidFill>
                  <a:schemeClr val="tx1">
                    <a:lumMod val="95000"/>
                    <a:lumOff val="5000"/>
                  </a:schemeClr>
                </a:solidFill>
                <a:effectLst/>
                <a:latin typeface="Times New Roman" panose="02020603050405020304" pitchFamily="18" charset="0"/>
              </a:rPr>
              <a:t>CONCLUSION :</a:t>
            </a:r>
            <a:br>
              <a:rPr lang="en-US" sz="3600" b="1" dirty="0">
                <a:solidFill>
                  <a:schemeClr val="tx1">
                    <a:lumMod val="95000"/>
                    <a:lumOff val="5000"/>
                  </a:schemeClr>
                </a:solidFill>
                <a:effectLst/>
              </a:rPr>
            </a:br>
            <a:br>
              <a:rPr lang="en-US" b="1" dirty="0">
                <a:solidFill>
                  <a:schemeClr val="tx1">
                    <a:lumMod val="95000"/>
                    <a:lumOff val="5000"/>
                  </a:schemeClr>
                </a:solidFill>
                <a:effectLst/>
              </a:rPr>
            </a:br>
            <a:endParaRPr lang="en-US" dirty="0">
              <a:solidFill>
                <a:schemeClr val="tx1">
                  <a:lumMod val="95000"/>
                  <a:lumOff val="5000"/>
                </a:schemeClr>
              </a:solidFill>
            </a:endParaRPr>
          </a:p>
        </p:txBody>
      </p:sp>
      <p:sp>
        <p:nvSpPr>
          <p:cNvPr id="3" name="Content Placeholder 2">
            <a:extLst>
              <a:ext uri="{FF2B5EF4-FFF2-40B4-BE49-F238E27FC236}">
                <a16:creationId xmlns:a16="http://schemas.microsoft.com/office/drawing/2014/main" id="{75E4DD9C-FFE4-4ACF-52E1-E087C25C6B61}"/>
              </a:ext>
            </a:extLst>
          </p:cNvPr>
          <p:cNvSpPr>
            <a:spLocks noGrp="1"/>
          </p:cNvSpPr>
          <p:nvPr>
            <p:ph idx="1"/>
          </p:nvPr>
        </p:nvSpPr>
        <p:spPr>
          <a:xfrm>
            <a:off x="677334" y="1782147"/>
            <a:ext cx="8596668" cy="4259216"/>
          </a:xfrm>
        </p:spPr>
        <p:txBody>
          <a:bodyPr>
            <a:normAutofit/>
          </a:bodyPr>
          <a:lstStyle/>
          <a:p>
            <a:pPr algn="just">
              <a:lnSpc>
                <a:spcPct val="150000"/>
              </a:lnSpc>
            </a:pPr>
            <a:r>
              <a:rPr lang="en-US" sz="1600" b="0" i="0" dirty="0">
                <a:solidFill>
                  <a:srgbClr val="0D0D0D"/>
                </a:solidFill>
                <a:effectLst/>
                <a:latin typeface="Times New Roman" panose="02020603050405020304" pitchFamily="18" charset="0"/>
                <a:cs typeface="Times New Roman" panose="02020603050405020304" pitchFamily="18" charset="0"/>
              </a:rPr>
              <a:t>School Management System (SMS) revolutionizes the way educational institutions manage their administrative tasks, communicate with stakeholders, and analyze data. By automating processes such as student enrollment, attendance tracking, and grade management, an SMS saves time and reduces manual errors for teachers and staff. Furthermore, its communication features enhance collaboration between teachers, students, parents, and administrators, fostering greater parental involvement and transparency. The data management capabilities of an SMS enable administrators to make informed decisions based on comprehensive insights into student performance and institutional metrics. Overall, a School Management System streamlines operations, improves communication, and enhances accountability, ultimately contributing to the efficient and effective functioning of educational institutions.</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760297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8AE8B-FA29-1038-E4AB-90BB33746BB2}"/>
              </a:ext>
            </a:extLst>
          </p:cNvPr>
          <p:cNvSpPr>
            <a:spLocks noGrp="1"/>
          </p:cNvSpPr>
          <p:nvPr>
            <p:ph type="title"/>
          </p:nvPr>
        </p:nvSpPr>
        <p:spPr>
          <a:xfrm>
            <a:off x="677334" y="674913"/>
            <a:ext cx="8596668" cy="594050"/>
          </a:xfrm>
        </p:spPr>
        <p:txBody>
          <a:bodyPr>
            <a:normAutofit fontScale="90000"/>
          </a:bodyPr>
          <a:lstStyle/>
          <a:p>
            <a:r>
              <a:rPr lang="en-US" sz="3600" b="1" i="0" u="none" strike="noStrike" dirty="0">
                <a:solidFill>
                  <a:schemeClr val="tx1">
                    <a:lumMod val="95000"/>
                    <a:lumOff val="5000"/>
                  </a:schemeClr>
                </a:solidFill>
                <a:effectLst/>
                <a:latin typeface="Times New Roman" panose="02020603050405020304" pitchFamily="18" charset="0"/>
                <a:cs typeface="Times New Roman" panose="02020603050405020304" pitchFamily="18" charset="0"/>
              </a:rPr>
              <a:t>FUTURE  ENHANCEMENT:</a:t>
            </a:r>
            <a:br>
              <a:rPr lang="en-US" sz="3600" b="1" dirty="0">
                <a:solidFill>
                  <a:schemeClr val="tx1">
                    <a:lumMod val="95000"/>
                    <a:lumOff val="5000"/>
                  </a:schemeClr>
                </a:solidFill>
                <a:effectLst/>
                <a:latin typeface="Times New Roman" panose="02020603050405020304" pitchFamily="18" charset="0"/>
                <a:cs typeface="Times New Roman" panose="02020603050405020304" pitchFamily="18" charset="0"/>
              </a:rPr>
            </a:br>
            <a:endParaRPr lang="en-US" dirty="0">
              <a:solidFill>
                <a:schemeClr val="tx1">
                  <a:lumMod val="95000"/>
                  <a:lumOff val="5000"/>
                </a:schemeClr>
              </a:solidFill>
            </a:endParaRPr>
          </a:p>
        </p:txBody>
      </p:sp>
      <p:sp>
        <p:nvSpPr>
          <p:cNvPr id="3" name="Content Placeholder 2">
            <a:extLst>
              <a:ext uri="{FF2B5EF4-FFF2-40B4-BE49-F238E27FC236}">
                <a16:creationId xmlns:a16="http://schemas.microsoft.com/office/drawing/2014/main" id="{DA7D7D93-38EC-1847-C9F6-FCFB36CF7511}"/>
              </a:ext>
            </a:extLst>
          </p:cNvPr>
          <p:cNvSpPr>
            <a:spLocks noGrp="1"/>
          </p:cNvSpPr>
          <p:nvPr>
            <p:ph idx="1"/>
          </p:nvPr>
        </p:nvSpPr>
        <p:spPr>
          <a:xfrm>
            <a:off x="677334" y="1268963"/>
            <a:ext cx="8596668" cy="4772399"/>
          </a:xfrm>
        </p:spPr>
        <p:txBody>
          <a:bodyPr>
            <a:noAutofit/>
          </a:bodyPr>
          <a:lstStyle/>
          <a:p>
            <a:pPr algn="just">
              <a:buFont typeface="Wingdings" panose="05000000000000000000" pitchFamily="2" charset="2"/>
              <a:buChar char="Ø"/>
            </a:pPr>
            <a:r>
              <a:rPr lang="en-US" sz="1400" b="1" i="0" dirty="0">
                <a:solidFill>
                  <a:schemeClr val="tx1">
                    <a:lumMod val="95000"/>
                    <a:lumOff val="5000"/>
                  </a:schemeClr>
                </a:solidFill>
                <a:effectLst/>
                <a:latin typeface="Times New Roman" panose="02020603050405020304" pitchFamily="18" charset="0"/>
                <a:cs typeface="Times New Roman" panose="02020603050405020304" pitchFamily="18" charset="0"/>
              </a:rPr>
              <a:t>Integration with Learning Management Systems (LMS):</a:t>
            </a:r>
            <a:r>
              <a:rPr lang="en-US" sz="1400" b="0" i="0" dirty="0">
                <a:solidFill>
                  <a:schemeClr val="tx1">
                    <a:lumMod val="95000"/>
                    <a:lumOff val="5000"/>
                  </a:schemeClr>
                </a:solidFill>
                <a:effectLst/>
                <a:latin typeface="Times New Roman" panose="02020603050405020304" pitchFamily="18" charset="0"/>
                <a:cs typeface="Times New Roman" panose="02020603050405020304" pitchFamily="18" charset="0"/>
              </a:rPr>
              <a:t> Integration with LMS platforms would allow for seamless management of online courses, assignments, quizzes, and learning materials. </a:t>
            </a:r>
          </a:p>
          <a:p>
            <a:pPr algn="just">
              <a:buFont typeface="Wingdings" panose="05000000000000000000" pitchFamily="2" charset="2"/>
              <a:buChar char="Ø"/>
            </a:pPr>
            <a:r>
              <a:rPr lang="en-US" sz="1400" b="1" i="0" dirty="0">
                <a:solidFill>
                  <a:schemeClr val="tx1">
                    <a:lumMod val="95000"/>
                    <a:lumOff val="5000"/>
                  </a:schemeClr>
                </a:solidFill>
                <a:effectLst/>
                <a:latin typeface="Times New Roman" panose="02020603050405020304" pitchFamily="18" charset="0"/>
                <a:cs typeface="Times New Roman" panose="02020603050405020304" pitchFamily="18" charset="0"/>
              </a:rPr>
              <a:t>Data Analytics and Predictive Insights:</a:t>
            </a:r>
            <a:r>
              <a:rPr lang="en-US" sz="1400" b="0" i="0" dirty="0">
                <a:solidFill>
                  <a:schemeClr val="tx1">
                    <a:lumMod val="95000"/>
                    <a:lumOff val="5000"/>
                  </a:schemeClr>
                </a:solidFill>
                <a:effectLst/>
                <a:latin typeface="Times New Roman" panose="02020603050405020304" pitchFamily="18" charset="0"/>
                <a:cs typeface="Times New Roman" panose="02020603050405020304" pitchFamily="18" charset="0"/>
              </a:rPr>
              <a:t> Implementing advanced analytics capabilities would enable administrators to analyze student performance data, identify trends, and generate predictive insights to support targeted interventions and personalized learning plans.</a:t>
            </a:r>
          </a:p>
          <a:p>
            <a:pPr algn="just">
              <a:buFont typeface="Wingdings" panose="05000000000000000000" pitchFamily="2" charset="2"/>
              <a:buChar char="Ø"/>
            </a:pPr>
            <a:r>
              <a:rPr lang="en-US" sz="1400" b="1" i="0" dirty="0">
                <a:solidFill>
                  <a:schemeClr val="tx1">
                    <a:lumMod val="95000"/>
                    <a:lumOff val="5000"/>
                  </a:schemeClr>
                </a:solidFill>
                <a:effectLst/>
                <a:latin typeface="Times New Roman" panose="02020603050405020304" pitchFamily="18" charset="0"/>
                <a:cs typeface="Times New Roman" panose="02020603050405020304" pitchFamily="18" charset="0"/>
              </a:rPr>
              <a:t>Mobile Application:</a:t>
            </a:r>
            <a:r>
              <a:rPr lang="en-US" sz="1400" b="0" i="0" dirty="0">
                <a:solidFill>
                  <a:schemeClr val="tx1">
                    <a:lumMod val="95000"/>
                    <a:lumOff val="5000"/>
                  </a:schemeClr>
                </a:solidFill>
                <a:effectLst/>
                <a:latin typeface="Times New Roman" panose="02020603050405020304" pitchFamily="18" charset="0"/>
                <a:cs typeface="Times New Roman" panose="02020603050405020304" pitchFamily="18" charset="0"/>
              </a:rPr>
              <a:t> Developing a mobile application for the SMS would provide users (students, parents, teachers, and administrators) with convenient access to key functionalities such as attendance tracking, grade management, communication tools, and notifications. </a:t>
            </a:r>
          </a:p>
          <a:p>
            <a:pPr algn="just">
              <a:buFont typeface="Wingdings" panose="05000000000000000000" pitchFamily="2" charset="2"/>
              <a:buChar char="Ø"/>
            </a:pPr>
            <a:r>
              <a:rPr lang="en-US" sz="1400" b="1" i="0" dirty="0">
                <a:solidFill>
                  <a:schemeClr val="tx1">
                    <a:lumMod val="95000"/>
                    <a:lumOff val="5000"/>
                  </a:schemeClr>
                </a:solidFill>
                <a:effectLst/>
                <a:latin typeface="Times New Roman" panose="02020603050405020304" pitchFamily="18" charset="0"/>
                <a:cs typeface="Times New Roman" panose="02020603050405020304" pitchFamily="18" charset="0"/>
              </a:rPr>
              <a:t>Biometric Attendance System:</a:t>
            </a:r>
            <a:r>
              <a:rPr lang="en-US" sz="1400" b="0" i="0" dirty="0">
                <a:solidFill>
                  <a:schemeClr val="tx1">
                    <a:lumMod val="95000"/>
                    <a:lumOff val="5000"/>
                  </a:schemeClr>
                </a:solidFill>
                <a:effectLst/>
                <a:latin typeface="Times New Roman" panose="02020603050405020304" pitchFamily="18" charset="0"/>
                <a:cs typeface="Times New Roman" panose="02020603050405020304" pitchFamily="18" charset="0"/>
              </a:rPr>
              <a:t> Implementing a biometric attendance system would improve accuracy and efficiency in tracking student attendance. </a:t>
            </a:r>
          </a:p>
          <a:p>
            <a:pPr algn="just">
              <a:buFont typeface="Wingdings" panose="05000000000000000000" pitchFamily="2" charset="2"/>
              <a:buChar char="Ø"/>
            </a:pPr>
            <a:r>
              <a:rPr lang="en-US" sz="1400" b="1" i="0" dirty="0">
                <a:solidFill>
                  <a:schemeClr val="tx1">
                    <a:lumMod val="95000"/>
                    <a:lumOff val="5000"/>
                  </a:schemeClr>
                </a:solidFill>
                <a:effectLst/>
                <a:latin typeface="Times New Roman" panose="02020603050405020304" pitchFamily="18" charset="0"/>
                <a:cs typeface="Times New Roman" panose="02020603050405020304" pitchFamily="18" charset="0"/>
              </a:rPr>
              <a:t>Virtual Classroom:</a:t>
            </a:r>
            <a:r>
              <a:rPr lang="en-US" sz="1400" b="0" i="0" dirty="0">
                <a:solidFill>
                  <a:schemeClr val="tx1">
                    <a:lumMod val="95000"/>
                    <a:lumOff val="5000"/>
                  </a:schemeClr>
                </a:solidFill>
                <a:effectLst/>
                <a:latin typeface="Times New Roman" panose="02020603050405020304" pitchFamily="18" charset="0"/>
                <a:cs typeface="Times New Roman" panose="02020603050405020304" pitchFamily="18" charset="0"/>
              </a:rPr>
              <a:t> Incorporating virtual classroom capabilities would enable real-time video conferencing, screen sharing, and interactive collaboration tools within the SMS. </a:t>
            </a:r>
          </a:p>
          <a:p>
            <a:pPr algn="just">
              <a:buFont typeface="Wingdings" panose="05000000000000000000" pitchFamily="2" charset="2"/>
              <a:buChar char="Ø"/>
            </a:pPr>
            <a:r>
              <a:rPr lang="en-US" sz="1400" b="1" i="0" dirty="0">
                <a:solidFill>
                  <a:schemeClr val="tx1">
                    <a:lumMod val="95000"/>
                    <a:lumOff val="5000"/>
                  </a:schemeClr>
                </a:solidFill>
                <a:effectLst/>
                <a:latin typeface="Times New Roman" panose="02020603050405020304" pitchFamily="18" charset="0"/>
                <a:cs typeface="Times New Roman" panose="02020603050405020304" pitchFamily="18" charset="0"/>
              </a:rPr>
              <a:t>Parental Engagement Tools:</a:t>
            </a:r>
            <a:r>
              <a:rPr lang="en-US" sz="1400" b="0" i="0" dirty="0">
                <a:solidFill>
                  <a:schemeClr val="tx1">
                    <a:lumMod val="95000"/>
                    <a:lumOff val="5000"/>
                  </a:schemeClr>
                </a:solidFill>
                <a:effectLst/>
                <a:latin typeface="Times New Roman" panose="02020603050405020304" pitchFamily="18" charset="0"/>
                <a:cs typeface="Times New Roman" panose="02020603050405020304" pitchFamily="18" charset="0"/>
              </a:rPr>
              <a:t> Enhancing parental engagement features within the SMS would involve providing parents with access to their child's academic progress, attendance records, and school announcements in real-time</a:t>
            </a:r>
          </a:p>
          <a:p>
            <a:pPr algn="just">
              <a:buFont typeface="Wingdings" panose="05000000000000000000" pitchFamily="2" charset="2"/>
              <a:buChar char="Ø"/>
            </a:pPr>
            <a:r>
              <a:rPr lang="en-US" sz="1400" b="1" i="0" dirty="0">
                <a:solidFill>
                  <a:schemeClr val="tx1">
                    <a:lumMod val="95000"/>
                    <a:lumOff val="5000"/>
                  </a:schemeClr>
                </a:solidFill>
                <a:effectLst/>
                <a:latin typeface="Times New Roman" panose="02020603050405020304" pitchFamily="18" charset="0"/>
                <a:cs typeface="Times New Roman" panose="02020603050405020304" pitchFamily="18" charset="0"/>
              </a:rPr>
              <a:t>Blockchain for Academic Credentials:</a:t>
            </a:r>
            <a:r>
              <a:rPr lang="en-US" sz="1400" b="0" i="0" dirty="0">
                <a:solidFill>
                  <a:schemeClr val="tx1">
                    <a:lumMod val="95000"/>
                    <a:lumOff val="5000"/>
                  </a:schemeClr>
                </a:solidFill>
                <a:effectLst/>
                <a:latin typeface="Times New Roman" panose="02020603050405020304" pitchFamily="18" charset="0"/>
                <a:cs typeface="Times New Roman" panose="02020603050405020304" pitchFamily="18" charset="0"/>
              </a:rPr>
              <a:t> Implementing blockchain technology to securely store and verify academic credentials (e.g., diplomas, certificates, transcripts) would enhance the authenticity and integrity of student records</a:t>
            </a:r>
          </a:p>
        </p:txBody>
      </p:sp>
    </p:spTree>
    <p:extLst>
      <p:ext uri="{BB962C8B-B14F-4D97-AF65-F5344CB8AC3E}">
        <p14:creationId xmlns:p14="http://schemas.microsoft.com/office/powerpoint/2010/main" val="41694508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544</TotalTime>
  <Words>1037</Words>
  <Application>Microsoft Office PowerPoint</Application>
  <PresentationFormat>Widescreen</PresentationFormat>
  <Paragraphs>34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Algerian</vt:lpstr>
      <vt:lpstr>Arial</vt:lpstr>
      <vt:lpstr>Times New Roman</vt:lpstr>
      <vt:lpstr>Trebuchet MS</vt:lpstr>
      <vt:lpstr>Wingdings</vt:lpstr>
      <vt:lpstr>Wingdings 3</vt:lpstr>
      <vt:lpstr>Facet</vt:lpstr>
      <vt:lpstr> SCHOOL MANAGEMENT SYSTEM </vt:lpstr>
      <vt:lpstr>OBJECTIVE:</vt:lpstr>
      <vt:lpstr>INTRODUCTION: </vt:lpstr>
      <vt:lpstr>PowerPoint Presentation</vt:lpstr>
      <vt:lpstr>LITERATURE SURVEY:  </vt:lpstr>
      <vt:lpstr>PowerPoint Presentation</vt:lpstr>
      <vt:lpstr>PowerPoint Presentation</vt:lpstr>
      <vt:lpstr>CONCLUSION :  </vt:lpstr>
      <vt:lpstr>FUTURE  ENHANCEMENT: </vt:lpstr>
      <vt:lpstr>RESULT: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SCHOOL MANAGEMENT SYSTEM</dc:title>
  <dc:creator>lokeswariloki05@gmail.com</dc:creator>
  <cp:lastModifiedBy>lokeswariloki05@gmail.com</cp:lastModifiedBy>
  <cp:revision>4</cp:revision>
  <dcterms:created xsi:type="dcterms:W3CDTF">2024-03-28T16:00:36Z</dcterms:created>
  <dcterms:modified xsi:type="dcterms:W3CDTF">2024-03-29T11:58:31Z</dcterms:modified>
</cp:coreProperties>
</file>

<file path=docProps/thumbnail.jpeg>
</file>